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66" r:id="rId7"/>
    <p:sldId id="257" r:id="rId8"/>
    <p:sldId id="265" r:id="rId9"/>
    <p:sldId id="267" r:id="rId10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11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  <p:cmAuthor id="3" name="Aoife O'Reilly" initials="AO" lastIdx="2" clrIdx="2">
    <p:extLst>
      <p:ext uri="{19B8F6BF-5375-455C-9EA6-DF929625EA0E}">
        <p15:presenceInfo xmlns:p15="http://schemas.microsoft.com/office/powerpoint/2012/main" userId="S-1-5-21-1211499061-1116295084-619646970-16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1B80F-D5AF-0452-6650-0928047791F6}" v="248" dt="2020-12-03T12:34:24.149"/>
    <p1510:client id="{B9C9A94D-CC70-6C01-4347-08EA598D765C}" v="6" dt="2020-12-03T12:43:32.182"/>
    <p1510:client id="{EB4C0D20-D3AF-5E09-D556-3E3B36AF1FC8}" v="4" dt="2020-12-04T13:47:40.282"/>
    <p1510:client id="{F5EAEF85-9162-75A1-9D4C-6067B4974E8F}" v="1" dt="2020-12-04T15:39:14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3878"/>
  </p:normalViewPr>
  <p:slideViewPr>
    <p:cSldViewPr snapToGrid="0">
      <p:cViewPr varScale="1">
        <p:scale>
          <a:sx n="93" d="100"/>
          <a:sy n="93" d="100"/>
        </p:scale>
        <p:origin x="1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62" y="-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B1D213-5871-8F4C-9231-7686F3CD669F}" type="datetimeFigureOut">
              <a:rPr lang="en-IE" smtClean="0"/>
              <a:t>21/10/2021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r>
              <a:rPr lang="ga"/>
              <a:t>Conas is féidir frithghníomhú ailléirgeach a aithint?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Casachtach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Scornach agus teanga thirim thochasach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Cársán agus giorra anála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Srón ag sileadh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Súile tochasacha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Craiceann dearg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Pian sa bholg, samhnas agus cur amach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Gríos dearg nó ardaithe áit ar bith ar an gcorp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At, go háirithe an aghaidh, beola, teanga agus scornach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Athruithe ar ráta an chroí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Mothú séidte</a:t>
            </a:r>
          </a:p>
          <a:p>
            <a:pPr rtl="0"/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/>
            <a:r>
              <a:rPr lang="ga"/>
              <a:t>Cad iad na siomptóim a bhíonn i gceist le turraing anaifiolachtach?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Eagla mhór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Laghdú tapa ar an mbrú fola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Buille croí tapa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Díth anála/ deacracht análú ó dhian-asma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Titim i laige agus neamhaireachtáil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Scornach agus béal ata a fhágann go bhfuil sé deacair slogadh</a:t>
            </a:r>
          </a:p>
          <a:p>
            <a:pPr rtl="0"/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éigeandáil leighis é anaifiolacsas. Má thagann tú ar dhuine a bhfuil turraing anaifiolachtach ag tarlú dó nó di choíche, faigh cúnamh leighis láithreach. D’fhéadfadh duine bás a fháil mar gheall ar thurraing anaifiolachtach i gceann cúpla nóiméad. </a:t>
            </a:r>
          </a:p>
          <a:p>
            <a:pPr rtl="0"/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ga"/>
              <a:t>Conas is féidir éadulaingt ar bhia nó galar céiliach a aithint?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Pian sa bholg, samhnas nó buinneach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Gaoth nó séideadh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Tinneas cinn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Deirg nó gríos craicinn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Cársán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 thagann na siomptóim láithreach de ghnáth agus is gnách nach mbíonn siad chomh dian leis na cinn a bhaineann le frithghníomhú ailléirgeach.</a:t>
            </a:r>
          </a:p>
          <a:p>
            <a:pPr rtl="0"/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360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35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r>
              <a:rPr lang="ga" dirty="0"/>
              <a:t>Conas is féidir leat cabhrú le do chustaiméir más eol duit go bhfuil éadulaingt ar bhia nó galar céiliach air/uirthi?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freastalaí/banfhreastalaí thú agus go gcaithfidh do chustaiméir bianna áirithe a sheachaint, inis dóibh go mbeifeá sásta a gcuid riachtanas a phlé leo. Bí tuisceanach agus discréideach mar go d’fhéadfadh sé go mbeadh míchompord nó náire ar chustaiméirí áirithe a gcuid riachtanas cothaithe a phlé go poiblí.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D’fhéadfadh an custaiméir ceist a chur ort faoin bhféidearthacht go dtarlódh tras-éilliú (rud atá ina ábhar imní mór do dhaoine a bhfuil hipiríogaireacht i leith bia orthu). Is féidir leis sin a bheith casta; mura bhfuil tú cinnte faoin bhfreagra ná tabhair an dara buille faoi thuairim. Cuir glaoch ar an bpríomhfhreastalaí/ball foirne ainmnithe/bainisteoir/cócaire etc chun déileáil leis an bhfiosrú sin.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B’fhéidir go mbeadh an custaiméir ag iarraidh a fháil amach an raibh aon ráitis ‘D’fhéadfadh.. a bheith ann’ ar aon cheann de na comhábhair le aghaidh rogha áirithe ar an mbiachlár. Ba chóir duit iad a insint i gcónaí faoi aon chomhábhar a bhfuil comhairleach ‘d’fhéadfadh..a bheith ann’ ionas gur féidir leo cinneadh eolasach a dhéanamh. Agus mura bhfuil a fhios agat, faigh amach ó dhuine éigin a bhfuil a fhios acu. Más gá, taispeáin do chuid oideas nó lipéad pacáiste don chustaiméir agus inis dóibh cad iad na bearta a dhéantar sa chistin chun tras-éilliú a sheachaint. Cuimhnigh: mura bhfuil tú cinnte faoi aon cheann de na comhábhair, nó má tá aon amhras ann faoi thras-éilliú, ní mór duit é sin a insint don chustaiméir. Beidh an cinneadh deiridh maidir le ceannach fúthu féin.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D’fhéadfadh an custaiméir béile saor ó ghlútan a iarraidh; mar ghnólacht, áfach, ní féidir leat an téarma sin a úsáid, áfach, mura bhfuil an méid beacht glútain ar eolas agat. Is annamh gurb é sin an cás i dtimpeallacht lónadóireachta agus mar sin is fearr gan a rá go bhfuil rud éigin saor ó ghlútan murar bia réamhphacáilte é a ceannaíodh isteach agus a bhfuil lipéad air cheana ar a sonraítear go bhfuil sé shaor ó ghlútan. Taispeáin na hearraí ar an mbiachlár nach bhfuil ‘gránaigh ina bhfuil glútan’ iontu mar chomhábhair.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/>
            <a:r>
              <a:rPr lang="ga" dirty="0"/>
              <a:t>Conas is féidir leat cabhrú le d’fhostóir le hailléirgí bia, éadulaingt ar bhia nó galar céiliach?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 tá tú freagrach as aon fhógraí nó faisnéis eile a bhaineann le comhábhair ailléirginí, cinntigh go bhfuil an fhaisnéis soiléir, inrochtana agus furasta a léamh.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Bíonn ball foirne ainmnithe i roinnt gnólachtaí chun gach ceist faoi ailléirgin bia agus ceisteanna gaolmhara a láimhseáil. Bí cinnte go bhfuil a fhios agat cén duine é sin (agus cé hé an duine cúltaca, ar eagla nach bhfuil siad ar dualgas). Dírigh a n-aird ar gach ceist a bhaineann le hailléirginí.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 dhéantar athruithe ar bith ar an mbiachlár ar an oíche, cuir ceist mar sin ar cheart an fhaisnéis faoi ailléirginí a athrú freisin. Uaireanta beidh ar an gcócaire comhábhair mhéise a athrú ar cibé cúis Má bhaineann sé sin le hailléirginí nua a thabhairt isteach, mar sin, ní mór é sin a chur in iúl don fhoireann fáilteachais.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 tá tú ag obair i gcistin lónadóireachta, bí ar an eolas faoin dóigh a stóráiltear bianna ailléirgeacha. D’fhéadfadh sé go n-úsáidtear coimeádáin séalaithe, dathchódú, uirlisí sonracha, etc. i roinnt cistineacha, chun hailléirginí a bhainistiú agus chun cócaireacht a dhéanamh do chustaiméirí atá hipiríogair i leith bia.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Cuimhnigh gur próitéiní iad ailléirginí agus o bhfuil siad an-ghréisceach! Má iarrtar ort uirlisí a ghlanadh chun béile saor ó ailléirgin a ullmhú, bí cinnte go ndéanfaidh tú iad sin a ní go maith le glantach, uisce te agus do dhroim a chur leis.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g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 cúramach agus seachain tras-éilliú hailléirginí ó mhias amháin go mias eile. Is fadhb mhór é sin do do chustaiméirí atá hipiríogair i leith bia. Sampla de sin is ea an scúp uachtar reoite. Má úsáideadh é sin le haghaidh uachtar reoite collchnónna agus ansin le haghaidh fanaile gan é a ghlanadh i gceart eatarthu, ansin is dócha go bhfuil próitéin collchnónna san uachtar reoite fanaile anois mar éilleán agus nach bhfuil sé sábháilte do dhuine a bhfuil ailléirge chnónna air nó uirthi. Chomh maith leis sin, má tá bia saor ó ghlútan agus bia rialta agat ar an taispeáint chéanna, bí cinnte go bhfuil an bia saor ó ghlútan clúdaithe ionas nach féidir é a éilliú. </a:t>
            </a:r>
          </a:p>
          <a:p>
            <a:pPr marL="0" lvl="0" indent="0" rtl="0">
              <a:buFont typeface="Arial" panose="020B0604020202020204" pitchFamily="34" charset="0"/>
              <a:buNone/>
            </a:pP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96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A826166B-2773-C64D-8EF8-948E641E4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933" y="136524"/>
            <a:ext cx="11916000" cy="6606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rtlCol="0"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ga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D170AD-D5D0-014C-AF58-3A501C910AF2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C6C779-464B-BD46-997F-846B5F250335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 rtlCol="0"/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FCCB0-DCBF-9340-AEE6-A6EDB2E95118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bg1"/>
                </a:solidFill>
              </a:rPr>
              <a:t>© Copyright </a:t>
            </a:r>
            <a:r>
              <a:rPr lang="ga" sz="1000" b="1" i="1">
                <a:solidFill>
                  <a:schemeClr val="bg1"/>
                </a:solidFill>
              </a:rPr>
              <a:t>safe</a:t>
            </a:r>
            <a:r>
              <a:rPr lang="ga" sz="1000" b="1">
                <a:solidFill>
                  <a:schemeClr val="bg1"/>
                </a:solidFill>
              </a:rPr>
              <a:t>food</a:t>
            </a:r>
            <a:r>
              <a:rPr lang="ga" sz="100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 rtlCol="0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1F6A2A-E000-4947-9161-60A69F0259A2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50000"/>
              </a:lnSpc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 rtlCol="0"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ga"/>
              <a:t>Click icon to add picture</a:t>
            </a:r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55192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"/>
              <a:t>Click to 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D3DCD-9369-6F4A-9DA7-D28980E4A7EA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" sz="1000">
                <a:solidFill>
                  <a:schemeClr val="accent4"/>
                </a:solidFill>
              </a:rPr>
              <a:t>© Copyright </a:t>
            </a:r>
            <a:r>
              <a:rPr lang="ga" sz="1000" b="1" i="1">
                <a:solidFill>
                  <a:schemeClr val="accent4"/>
                </a:solidFill>
              </a:rPr>
              <a:t>safe</a:t>
            </a:r>
            <a:r>
              <a:rPr lang="ga" sz="1000" b="1">
                <a:solidFill>
                  <a:schemeClr val="accent4"/>
                </a:solidFill>
              </a:rPr>
              <a:t>food</a:t>
            </a:r>
            <a:r>
              <a:rPr lang="ga" sz="100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food.net/getattachment/c7d7a4ef-2263-486a-bde2-4709141142e2/Food-Allergy-Intolerance-Guide.pdf?lang=en-I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fefood.net/allergens/catering-guide" TargetMode="External"/><Relationship Id="rId4" Type="http://schemas.openxmlformats.org/officeDocument/2006/relationships/hyperlink" Target="https://www.youtube.com/watch?v=xguyPDTD9uE&amp;list=PLh7gvGGhPbb0sg1xn42sXWt28u-LQ4gUV&amp;index=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a Naoi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ga"/>
              <a:t>Ailléirgí bia, éadulaingt ar bhia agus galar céiliach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Pléigh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45582" cy="4193850"/>
          </a:xfrm>
        </p:spPr>
        <p:txBody>
          <a:bodyPr rtlCol="0">
            <a:normAutofit/>
          </a:bodyPr>
          <a:lstStyle/>
          <a:p>
            <a:pPr lvl="0" rtl="0"/>
            <a:r>
              <a:rPr lang="ga"/>
              <a:t>Conas is féidir frithghníomhú ailléirgeach a aithint?</a:t>
            </a:r>
          </a:p>
          <a:p>
            <a:pPr lvl="0" rtl="0"/>
            <a:r>
              <a:rPr lang="ga"/>
              <a:t>Cad iad na siomptóim a bhíonn i gceist le turraing anaifiolachtach?</a:t>
            </a:r>
          </a:p>
          <a:p>
            <a:pPr rtl="0"/>
            <a:r>
              <a:rPr lang="ga"/>
              <a:t>Conas is féidir éadulaingt ar bhia nó galar céiliach a aithint?</a:t>
            </a:r>
          </a:p>
          <a:p>
            <a:pPr lvl="0" rtl="0"/>
            <a:endParaRPr lang="en-IE" dirty="0"/>
          </a:p>
          <a:p>
            <a:pPr lvl="0" rtl="0"/>
            <a:endParaRPr lang="en-IE" dirty="0"/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9F3C972D-89B4-CA4B-98D5-11D01ECD96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145" y="2766216"/>
            <a:ext cx="4371109" cy="1325563"/>
          </a:xfrm>
        </p:spPr>
        <p:txBody>
          <a:bodyPr rtlCol="0">
            <a:normAutofit/>
          </a:bodyPr>
          <a:lstStyle/>
          <a:p>
            <a:pPr rtl="0"/>
            <a:r>
              <a:rPr lang="ga" sz="3600" dirty="0"/>
              <a:t>Modúl ríomhfhoghlama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B4C0E-FB01-2149-AF2D-7FA5A386E5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4093" y="1168138"/>
            <a:ext cx="6942798" cy="4521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8DC6-20C5-2B42-8965-A5CEADDF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sa rang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6A32A-E0FA-5D43-AA1F-CAE5909B1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lvl="0" indent="0" rtl="0">
              <a:buNone/>
            </a:pPr>
            <a:r>
              <a:rPr lang="ga"/>
              <a:t>Bain úsáid as na hacmhainní seo chun tuilleadh a fhoghlaim faoi ailléirgí bia, éadulaingt ar bhia agus galar céiliach. Glac nótaí agus tabhair achoimre ar na príomhthorthaí.</a:t>
            </a:r>
            <a:endParaRPr lang="en-GB" dirty="0">
              <a:hlinkClick r:id="rId3"/>
            </a:endParaRPr>
          </a:p>
          <a:p>
            <a:pPr rtl="0"/>
            <a:r>
              <a:rPr lang="ga" u="sng">
                <a:hlinkClick r:id="rId3"/>
              </a:rPr>
              <a:t>https://www.safefood.net/getattachment/c7d7a4ef-2263-486a-bde2-4709141142e2/Food-Allergy-Intolerance-Guide.pdf?lang=en-IE</a:t>
            </a:r>
            <a:endParaRPr lang="en-IE" dirty="0"/>
          </a:p>
          <a:p>
            <a:pPr lvl="0" rtl="0"/>
            <a:r>
              <a:rPr lang="ga" u="sng">
                <a:hlinkClick r:id="rId4"/>
              </a:rPr>
              <a:t>https://www.youtube.com/watch?v=xguyPDTD9uE&amp;list=PLh7gvGGhPbb0sg1xn42sXWt28u-LQ4gUV&amp;index=2</a:t>
            </a:r>
            <a:r>
              <a:rPr lang="ga" u="sng"/>
              <a:t>  </a:t>
            </a:r>
            <a:r>
              <a:rPr lang="ga" u="sng">
                <a:hlinkClick r:id="rId5"/>
              </a:rPr>
              <a:t>https://www.safefood.net/allergens/catering-guide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63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02E7E-E5E0-754D-8FE3-7FA4DF85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"/>
              <a:t>Tasc obair bhaile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FF23EA-2C18-AD4B-8153-0A41994F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ga"/>
              <a:t>Taighde: </a:t>
            </a:r>
          </a:p>
          <a:p>
            <a:pPr lvl="1" rtl="0"/>
            <a:r>
              <a:rPr lang="ga"/>
              <a:t>Conas is féidir leat cabhrú le do chustaiméir más eol duit go bhfuil éadulaingt ar bhia nó galar céiliach air/uirthi?</a:t>
            </a:r>
          </a:p>
          <a:p>
            <a:pPr lvl="1" rtl="0"/>
            <a:r>
              <a:rPr lang="ga"/>
              <a:t>Conas is féidir leat cabhrú le d’fhostóir le hailléirgí bia, éadulaingt ar bhia nó galar céiliach?</a:t>
            </a:r>
          </a:p>
        </p:txBody>
      </p:sp>
    </p:spTree>
    <p:extLst>
      <p:ext uri="{BB962C8B-B14F-4D97-AF65-F5344CB8AC3E}">
        <p14:creationId xmlns:p14="http://schemas.microsoft.com/office/powerpoint/2010/main" val="9898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food Lesson 6" id="{5F2E0591-0EF2-9F48-8D95-A6535F13AECE}" vid="{AC75C726-1BEF-E34C-9925-AE720195B5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9257D7C3-8B6C-4CEC-8F4A-BF96A2CEEEE4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8191B9-CF4F-46B4-84F6-BEF627301F7A}">
  <ds:schemaRefs>
    <ds:schemaRef ds:uri="e4c0266e-2f3d-4f08-af4f-a431d9c85add"/>
    <ds:schemaRef ds:uri="e9909d75-5bf0-4405-a999-faee00e61448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91a3b79-b121-4353-93b2-894378874c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BCCEBE-2229-4838-AC19-08388D5B267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2925AB3-FBAD-4A40-89B7-CC82898FE2F7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1183</Words>
  <Application>Microsoft Macintosh PowerPoint</Application>
  <PresentationFormat>Widescreen</PresentationFormat>
  <Paragraphs>62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Ceacht a Naoi</vt:lpstr>
      <vt:lpstr>Pléigh</vt:lpstr>
      <vt:lpstr>Modúl ríomhfhoghlama</vt:lpstr>
      <vt:lpstr>Tasc sa rang</vt:lpstr>
      <vt:lpstr>Tasc obair bhaile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Seven</dc:title>
  <dc:creator>The Learning Rooms</dc:creator>
  <cp:lastModifiedBy>SHRC Limited</cp:lastModifiedBy>
  <cp:revision>17</cp:revision>
  <dcterms:created xsi:type="dcterms:W3CDTF">2020-11-23T15:11:21Z</dcterms:created>
  <dcterms:modified xsi:type="dcterms:W3CDTF">2021-10-21T10:16:11Z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